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68" r:id="rId4"/>
    <p:sldId id="269" r:id="rId5"/>
    <p:sldId id="260" r:id="rId6"/>
    <p:sldId id="270" r:id="rId7"/>
    <p:sldId id="271" r:id="rId8"/>
    <p:sldId id="272" r:id="rId9"/>
    <p:sldId id="261" r:id="rId10"/>
    <p:sldId id="262" r:id="rId11"/>
    <p:sldId id="263" r:id="rId12"/>
    <p:sldId id="267" r:id="rId13"/>
    <p:sldId id="265" r:id="rId14"/>
    <p:sldId id="266" r:id="rId15"/>
    <p:sldId id="273" r:id="rId16"/>
    <p:sldId id="259" r:id="rId17"/>
    <p:sldId id="264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F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82" autoAdjust="0"/>
    <p:restoredTop sz="85464" autoAdjust="0"/>
  </p:normalViewPr>
  <p:slideViewPr>
    <p:cSldViewPr snapToGrid="0">
      <p:cViewPr varScale="1">
        <p:scale>
          <a:sx n="73" d="100"/>
          <a:sy n="73" d="100"/>
        </p:scale>
        <p:origin x="1526" y="7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90C737-1717-402D-8418-A7CFF26DD3BC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67CE0D-48D4-40E4-8834-7D00432EE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87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7CE0D-48D4-40E4-8834-7D00432EED0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18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formal specifications, programs &amp; proofs that programs comply to their specifications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7CE0D-48D4-40E4-8834-7D00432EED0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62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HOL Light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7CE0D-48D4-40E4-8834-7D00432EED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133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Proof development system</a:t>
            </a:r>
          </a:p>
          <a:p>
            <a:r>
              <a:rPr lang="en-US" dirty="0" err="1"/>
              <a:t>CompCert</a:t>
            </a:r>
            <a:r>
              <a:rPr lang="en-US" dirty="0"/>
              <a:t> C compiler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7CE0D-48D4-40E4-8834-7D00432EED0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035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Excited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7CE0D-48D4-40E4-8834-7D00432EED0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111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5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61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490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619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16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73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558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56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361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748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976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0A5D7-3F70-4B65-9ADD-CB2A7D8A4F6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33B903-E2A7-4C77-B724-A944E601A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94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hyperlink" Target="mailto:vhellendoorn@ucdavis.edu" TargetMode="Externa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45A68-73CB-498A-B4A1-9C42972DE9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Naturalness</a:t>
            </a:r>
            <a:br>
              <a:rPr lang="en-US" dirty="0"/>
            </a:br>
            <a:r>
              <a:rPr lang="en-US" sz="4000" dirty="0"/>
              <a:t>of</a:t>
            </a:r>
            <a:br>
              <a:rPr lang="en-US" dirty="0"/>
            </a:br>
            <a:r>
              <a:rPr lang="en-US" dirty="0">
                <a:gradFill flip="none" rotWithShape="1">
                  <a:gsLst>
                    <a:gs pos="0">
                      <a:schemeClr val="bg1">
                        <a:lumMod val="65000"/>
                        <a:shade val="30000"/>
                        <a:satMod val="115000"/>
                      </a:schemeClr>
                    </a:gs>
                    <a:gs pos="50000">
                      <a:schemeClr val="bg1">
                        <a:lumMod val="65000"/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  <a:lumMod val="60000"/>
                      </a:schemeClr>
                    </a:gs>
                  </a:gsLst>
                  <a:lin ang="2700000" scaled="1"/>
                  <a:tileRect/>
                </a:gradFill>
              </a:rPr>
              <a:t>Proofs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04EE35-D6E9-4280-9E78-B90708BA19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602038"/>
            <a:ext cx="7772400" cy="1655762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Vincent J. Hellendoorn, </a:t>
            </a:r>
            <a:r>
              <a:rPr lang="en-US" dirty="0" err="1"/>
              <a:t>Premkumar</a:t>
            </a:r>
            <a:r>
              <a:rPr lang="en-US" dirty="0"/>
              <a:t> T. </a:t>
            </a:r>
            <a:r>
              <a:rPr lang="en-US" dirty="0" err="1"/>
              <a:t>Devanbu</a:t>
            </a:r>
            <a:r>
              <a:rPr lang="en-US" dirty="0"/>
              <a:t> @ UC Davis</a:t>
            </a:r>
          </a:p>
          <a:p>
            <a:pPr algn="r"/>
            <a:r>
              <a:rPr lang="en-US" dirty="0"/>
              <a:t>and Mohammad Amin </a:t>
            </a:r>
            <a:r>
              <a:rPr lang="en-US" dirty="0" err="1"/>
              <a:t>Alipour</a:t>
            </a:r>
            <a:r>
              <a:rPr lang="en-US" baseline="30000" dirty="0"/>
              <a:t> </a:t>
            </a:r>
            <a:r>
              <a:rPr lang="en-US" dirty="0"/>
              <a:t>@ University of Houston</a:t>
            </a:r>
            <a:endParaRPr lang="en-US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2E70DA-8064-4E2E-99B8-18E3542A20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7953" y="5842914"/>
            <a:ext cx="2852615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Grant #1414172</a:t>
            </a:r>
            <a:endParaRPr kumimoji="0" lang="en-US" altLang="en-US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Exploiting the Naturalness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 Software</a:t>
            </a:r>
            <a:endParaRPr kumimoji="0" lang="en-US" altLang="en-US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5" name="Picture 5" descr="droppedImage.png">
            <a:extLst>
              <a:ext uri="{FF2B5EF4-FFF2-40B4-BE49-F238E27FC236}">
                <a16:creationId xmlns:a16="http://schemas.microsoft.com/office/drawing/2014/main" id="{3BCA5BE4-2937-4A5E-A8AB-5E56CEB095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21" y="5674326"/>
            <a:ext cx="1075842" cy="1075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Image result for uc davis">
            <a:extLst>
              <a:ext uri="{FF2B5EF4-FFF2-40B4-BE49-F238E27FC236}">
                <a16:creationId xmlns:a16="http://schemas.microsoft.com/office/drawing/2014/main" id="{59449172-18A7-45D4-839A-AA23BB32F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7456" y="5598919"/>
            <a:ext cx="1226654" cy="1226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houston university">
            <a:extLst>
              <a:ext uri="{FF2B5EF4-FFF2-40B4-BE49-F238E27FC236}">
                <a16:creationId xmlns:a16="http://schemas.microsoft.com/office/drawing/2014/main" id="{2D9AE21F-1E18-4179-A172-B7D362365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594" y="5620409"/>
            <a:ext cx="1188606" cy="118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leafs">
            <a:extLst>
              <a:ext uri="{FF2B5EF4-FFF2-40B4-BE49-F238E27FC236}">
                <a16:creationId xmlns:a16="http://schemas.microsoft.com/office/drawing/2014/main" id="{64D012E5-578D-4BDA-BDF1-046A04404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953" y="15639"/>
            <a:ext cx="2406047" cy="3615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Image result for lock chain">
            <a:extLst>
              <a:ext uri="{FF2B5EF4-FFF2-40B4-BE49-F238E27FC236}">
                <a16:creationId xmlns:a16="http://schemas.microsoft.com/office/drawing/2014/main" id="{0E06A44B-A83F-4872-ACB6-6F906240D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890931">
            <a:off x="-1140383" y="2334114"/>
            <a:ext cx="3276235" cy="2055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Image result for leafs">
            <a:extLst>
              <a:ext uri="{FF2B5EF4-FFF2-40B4-BE49-F238E27FC236}">
                <a16:creationId xmlns:a16="http://schemas.microsoft.com/office/drawing/2014/main" id="{91DA3820-95C6-4B6C-8497-C75C92D4C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953" y="-36913"/>
            <a:ext cx="2406047" cy="3615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Image result for lock chain">
            <a:extLst>
              <a:ext uri="{FF2B5EF4-FFF2-40B4-BE49-F238E27FC236}">
                <a16:creationId xmlns:a16="http://schemas.microsoft.com/office/drawing/2014/main" id="{CA67050E-46B9-46D1-BA8A-8D0921851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890931">
            <a:off x="-1140383" y="2281562"/>
            <a:ext cx="3276235" cy="2055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03286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computer bestyrelse teknologi gadget forstÃ¸rrelsesglas spor elektronik halvleder digital silicium chip forstÃ¸rrelse harddisk hdd SMD mikrocontroller Elektroniker personlig computer hardware">
            <a:extLst>
              <a:ext uri="{FF2B5EF4-FFF2-40B4-BE49-F238E27FC236}">
                <a16:creationId xmlns:a16="http://schemas.microsoft.com/office/drawing/2014/main" id="{077F6C3B-8C09-48C9-9972-553F69A21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1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The Details</a:t>
            </a:r>
          </a:p>
        </p:txBody>
      </p:sp>
    </p:spTree>
    <p:extLst>
      <p:ext uri="{BB962C8B-B14F-4D97-AF65-F5344CB8AC3E}">
        <p14:creationId xmlns:p14="http://schemas.microsoft.com/office/powerpoint/2010/main" val="2532503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The Proofs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629C6A-D08D-42D7-BCA8-633D77E05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Higher Order Logic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996C7E-484F-4840-9603-A4CA75CFAAE0}"/>
              </a:ext>
            </a:extLst>
          </p:cNvPr>
          <p:cNvSpPr txBox="1"/>
          <p:nvPr/>
        </p:nvSpPr>
        <p:spPr>
          <a:xfrm>
            <a:off x="628650" y="3507958"/>
            <a:ext cx="5650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Kernel Traces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5D2049-3808-4645-BFB3-129A22EA48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6" t="38509" r="58000" b="47728"/>
          <a:stretch/>
        </p:blipFill>
        <p:spPr>
          <a:xfrm>
            <a:off x="628650" y="4094479"/>
            <a:ext cx="8468820" cy="157620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F4085EF-E141-45E2-AD15-F0C7A032BD67}"/>
              </a:ext>
            </a:extLst>
          </p:cNvPr>
          <p:cNvSpPr/>
          <p:nvPr/>
        </p:nvSpPr>
        <p:spPr>
          <a:xfrm>
            <a:off x="4894503" y="6488668"/>
            <a:ext cx="4249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http://cl-informatik.uibk.ac.at/cek/holstep/</a:t>
            </a:r>
          </a:p>
        </p:txBody>
      </p:sp>
    </p:spTree>
    <p:extLst>
      <p:ext uri="{BB962C8B-B14F-4D97-AF65-F5344CB8AC3E}">
        <p14:creationId xmlns:p14="http://schemas.microsoft.com/office/powerpoint/2010/main" val="395380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The Proofs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629C6A-D08D-42D7-BCA8-633D77E05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Coq</a:t>
            </a:r>
          </a:p>
        </p:txBody>
      </p:sp>
      <p:pic>
        <p:nvPicPr>
          <p:cNvPr id="5" name="Picture 2" descr="https://coq.inria.fr/files/barron_logo.png">
            <a:extLst>
              <a:ext uri="{FF2B5EF4-FFF2-40B4-BE49-F238E27FC236}">
                <a16:creationId xmlns:a16="http://schemas.microsoft.com/office/drawing/2014/main" id="{D5743D3E-280F-4187-941B-A17EEEE51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0574" y="0"/>
            <a:ext cx="1449442" cy="2196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9FAF1A-46A5-4349-847F-867BC064DD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02" t="35414" r="40158" b="29617"/>
          <a:stretch/>
        </p:blipFill>
        <p:spPr>
          <a:xfrm>
            <a:off x="730006" y="2889434"/>
            <a:ext cx="6364477" cy="363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529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The Models</a:t>
            </a:r>
          </a:p>
        </p:txBody>
      </p:sp>
      <p:pic>
        <p:nvPicPr>
          <p:cNvPr id="9218" name="Picture 2" descr="Image result for rnn">
            <a:extLst>
              <a:ext uri="{FF2B5EF4-FFF2-40B4-BE49-F238E27FC236}">
                <a16:creationId xmlns:a16="http://schemas.microsoft.com/office/drawing/2014/main" id="{A738E6D5-13A8-4F1D-B885-F37E3EE94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72" y="3740632"/>
            <a:ext cx="8996855" cy="2361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1A43FE5-7E7D-4896-8EDB-E6A47FEC337D}"/>
              </a:ext>
            </a:extLst>
          </p:cNvPr>
          <p:cNvSpPr/>
          <p:nvPr/>
        </p:nvSpPr>
        <p:spPr>
          <a:xfrm>
            <a:off x="1245476" y="6492874"/>
            <a:ext cx="8014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https://cdn-images-1.medium.com/max/1600/1*NKhwsOYNUT5xU7Pyf6Znhg.png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153605D-1B30-4EF9-A006-2C68ABA276E5}"/>
                  </a:ext>
                </a:extLst>
              </p:cNvPr>
              <p:cNvSpPr txBox="1"/>
              <p:nvPr/>
            </p:nvSpPr>
            <p:spPr>
              <a:xfrm>
                <a:off x="1245476" y="1690689"/>
                <a:ext cx="6228123" cy="18070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5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be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or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not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to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be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 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be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or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not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5400" dirty="0">
                              <a:latin typeface="Old English Text MT" panose="03040902040508030806" pitchFamily="66" charset="0"/>
                            </a:rPr>
                            <m:t>to</m:t>
                          </m:r>
                          <m:r>
                            <a:rPr lang="en-US" sz="5400" b="0" i="1" dirty="0" smtClean="0">
                              <a:latin typeface="Cambria Math" panose="02040503050406030204" pitchFamily="18" charset="0"/>
                            </a:rPr>
                            <m:t> _    </m:t>
                          </m:r>
                        </m:den>
                      </m:f>
                    </m:oMath>
                  </m:oMathPara>
                </a14:m>
                <a:endParaRPr lang="en-US" sz="5400" dirty="0">
                  <a:latin typeface="Old English Text MT" panose="03040902040508030806" pitchFamily="66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153605D-1B30-4EF9-A006-2C68ABA276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5476" y="1690689"/>
                <a:ext cx="6228123" cy="180703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9833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Results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F6B641F-DEB4-4E70-9314-006E0960F36A}"/>
                  </a:ext>
                </a:extLst>
              </p:cNvPr>
              <p:cNvSpPr txBox="1"/>
              <p:nvPr/>
            </p:nvSpPr>
            <p:spPr>
              <a:xfrm>
                <a:off x="628649" y="1925372"/>
                <a:ext cx="8420757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dirty="0"/>
                  <a:t>Coq: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US" sz="4000" dirty="0"/>
                  <a:t>8M train, 1M test, 38K words</a:t>
                </a:r>
              </a:p>
              <a:p>
                <a:r>
                  <a:rPr lang="en-US" sz="4000" dirty="0"/>
                  <a:t>HOL: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</a:rPr>
                      <m:t>~</m:t>
                    </m:r>
                    <m:r>
                      <a:rPr lang="en-US" sz="4000" b="0" i="1" smtClean="0">
                        <a:latin typeface="Cambria Math" panose="02040503050406030204" pitchFamily="18" charset="0"/>
                      </a:rPr>
                      <m:t>100</m:t>
                    </m:r>
                  </m:oMath>
                </a14:m>
                <a:r>
                  <a:rPr lang="en-US" sz="4000" dirty="0"/>
                  <a:t>M train, 8M test, 1.8K words</a:t>
                </a: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F6B641F-DEB4-4E70-9314-006E0960F3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49" y="1925372"/>
                <a:ext cx="8420757" cy="1323439"/>
              </a:xfrm>
              <a:prstGeom prst="rect">
                <a:avLst/>
              </a:prstGeom>
              <a:blipFill>
                <a:blip r:embed="rId2"/>
                <a:stretch>
                  <a:fillRect l="-2534" t="-8295" r="-1955" b="-188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0095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CA20DF-292B-4604-94F4-4CBEC3B3EEA5}"/>
              </a:ext>
            </a:extLst>
          </p:cNvPr>
          <p:cNvSpPr txBox="1"/>
          <p:nvPr/>
        </p:nvSpPr>
        <p:spPr>
          <a:xfrm>
            <a:off x="628650" y="4062955"/>
            <a:ext cx="8206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Highly Local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12A5D4-8654-4166-8AF0-A00268D2D392}"/>
              </a:ext>
            </a:extLst>
          </p:cNvPr>
          <p:cNvSpPr txBox="1"/>
          <p:nvPr/>
        </p:nvSpPr>
        <p:spPr>
          <a:xfrm>
            <a:off x="628650" y="2994163"/>
            <a:ext cx="8206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RNNs are Competitive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686026-15DD-4DB5-A358-490213A59597}"/>
                  </a:ext>
                </a:extLst>
              </p:cNvPr>
              <p:cNvSpPr txBox="1"/>
              <p:nvPr/>
            </p:nvSpPr>
            <p:spPr>
              <a:xfrm>
                <a:off x="628650" y="1925372"/>
                <a:ext cx="82063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5400" i="1" dirty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sz="5400" b="0" i="1" dirty="0" smtClean="0">
                        <a:latin typeface="Cambria Math" panose="02040503050406030204" pitchFamily="18" charset="0"/>
                      </a:rPr>
                      <m:t>70%</m:t>
                    </m:r>
                  </m:oMath>
                </a14:m>
                <a:r>
                  <a:rPr lang="en-US" sz="5400" dirty="0"/>
                  <a:t> Prediction Accuracy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686026-15DD-4DB5-A358-490213A595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925372"/>
                <a:ext cx="8206326" cy="923330"/>
              </a:xfrm>
              <a:prstGeom prst="rect">
                <a:avLst/>
              </a:prstGeom>
              <a:blipFill>
                <a:blip r:embed="rId2"/>
                <a:stretch>
                  <a:fillRect t="-17881" r="-446" b="-403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0211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elated image">
            <a:extLst>
              <a:ext uri="{FF2B5EF4-FFF2-40B4-BE49-F238E27FC236}">
                <a16:creationId xmlns:a16="http://schemas.microsoft.com/office/drawing/2014/main" id="{A9BC46B4-2087-4534-9411-0E355984C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601FB9-2FE3-4271-80BD-D36B91CB3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Vision</a:t>
            </a:r>
          </a:p>
        </p:txBody>
      </p:sp>
    </p:spTree>
    <p:extLst>
      <p:ext uri="{BB962C8B-B14F-4D97-AF65-F5344CB8AC3E}">
        <p14:creationId xmlns:p14="http://schemas.microsoft.com/office/powerpoint/2010/main" val="37192781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elated image">
            <a:extLst>
              <a:ext uri="{FF2B5EF4-FFF2-40B4-BE49-F238E27FC236}">
                <a16:creationId xmlns:a16="http://schemas.microsoft.com/office/drawing/2014/main" id="{A9BC46B4-2087-4534-9411-0E355984C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601FB9-2FE3-4271-80BD-D36B91CB3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Vision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0FF1138-5B0A-46F7-A738-81D050B72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Short-term</a:t>
            </a:r>
          </a:p>
          <a:p>
            <a:r>
              <a:rPr lang="en-US" sz="4000" dirty="0">
                <a:solidFill>
                  <a:schemeClr val="bg1"/>
                </a:solidFill>
              </a:rPr>
              <a:t> Completion</a:t>
            </a:r>
          </a:p>
          <a:p>
            <a:r>
              <a:rPr lang="en-US" sz="4000" dirty="0">
                <a:solidFill>
                  <a:schemeClr val="bg1"/>
                </a:solidFill>
              </a:rPr>
              <a:t> Debugging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Long-term</a:t>
            </a:r>
          </a:p>
          <a:p>
            <a:r>
              <a:rPr lang="en-US" sz="4000" dirty="0">
                <a:solidFill>
                  <a:schemeClr val="bg1"/>
                </a:solidFill>
              </a:rPr>
              <a:t> Proof synthesis?</a:t>
            </a:r>
          </a:p>
          <a:p>
            <a:r>
              <a:rPr lang="en-US" sz="4000" dirty="0">
                <a:solidFill>
                  <a:schemeClr val="bg1"/>
                </a:solidFill>
              </a:rPr>
              <a:t> Proof Discovery?</a:t>
            </a:r>
          </a:p>
          <a:p>
            <a:pPr marL="0" indent="0">
              <a:buNone/>
            </a:pPr>
            <a:endParaRPr lang="en-US" sz="4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CECB0FF-50F8-4747-A1BD-13F14F7398B2}"/>
                  </a:ext>
                </a:extLst>
              </p:cNvPr>
              <p:cNvSpPr txBox="1"/>
              <p:nvPr/>
            </p:nvSpPr>
            <p:spPr>
              <a:xfrm>
                <a:off x="628650" y="5709920"/>
                <a:ext cx="9185910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2600" dirty="0">
                  <a:solidFill>
                    <a:schemeClr val="bg1"/>
                  </a:solidFill>
                </a:endParaRPr>
              </a:p>
              <a:p>
                <a:r>
                  <a:rPr lang="en-US" sz="2600" dirty="0">
                    <a:solidFill>
                      <a:schemeClr val="bg1"/>
                    </a:solidFill>
                  </a:rPr>
                  <a:t>Contact: vhellendoorn.github.io </a:t>
                </a:r>
                <a14:m>
                  <m:oMath xmlns:m="http://schemas.openxmlformats.org/officeDocument/2006/math">
                    <m:r>
                      <a:rPr lang="en-US" sz="2600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sz="2600" dirty="0">
                    <a:solidFill>
                      <a:schemeClr val="bg1"/>
                    </a:solidFill>
                  </a:rPr>
                  <a:t> </a:t>
                </a:r>
                <a:r>
                  <a:rPr lang="en-US" sz="2600" dirty="0">
                    <a:solidFill>
                      <a:schemeClr val="bg1"/>
                    </a:solidFill>
                    <a:hlinkClick r:id="rId5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vhellendoorn@ucdavis.edu</a:t>
                </a:r>
                <a:r>
                  <a:rPr lang="en-US" sz="2600" dirty="0">
                    <a:solidFill>
                      <a:schemeClr val="bg1"/>
                    </a:solidFill>
                  </a:rPr>
                  <a:t>  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CECB0FF-50F8-4747-A1BD-13F14F7398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5709920"/>
                <a:ext cx="9185910" cy="892552"/>
              </a:xfrm>
              <a:prstGeom prst="rect">
                <a:avLst/>
              </a:prstGeom>
              <a:blipFill>
                <a:blip r:embed="rId6"/>
                <a:stretch>
                  <a:fillRect l="-1194" b="-171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290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>
                    <a:lumMod val="75000"/>
                  </a:schemeClr>
                </a:solidFill>
              </a:rPr>
              <a:t>Naturalness</a:t>
            </a:r>
          </a:p>
        </p:txBody>
      </p:sp>
      <p:pic>
        <p:nvPicPr>
          <p:cNvPr id="4" name="Picture 6" descr="Image result for leafs">
            <a:extLst>
              <a:ext uri="{FF2B5EF4-FFF2-40B4-BE49-F238E27FC236}">
                <a16:creationId xmlns:a16="http://schemas.microsoft.com/office/drawing/2014/main" id="{766AA2C1-2FCE-457C-A432-CBB88DA52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953" y="15639"/>
            <a:ext cx="2406047" cy="3615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C266C8-2A5C-4B55-B122-A850138B3574}"/>
              </a:ext>
            </a:extLst>
          </p:cNvPr>
          <p:cNvSpPr txBox="1"/>
          <p:nvPr/>
        </p:nvSpPr>
        <p:spPr>
          <a:xfrm>
            <a:off x="1454937" y="1823461"/>
            <a:ext cx="6234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Patterns to the Chaos</a:t>
            </a:r>
          </a:p>
        </p:txBody>
      </p:sp>
      <p:pic>
        <p:nvPicPr>
          <p:cNvPr id="4102" name="Picture 6" descr="Related image">
            <a:extLst>
              <a:ext uri="{FF2B5EF4-FFF2-40B4-BE49-F238E27FC236}">
                <a16:creationId xmlns:a16="http://schemas.microsoft.com/office/drawing/2014/main" id="{330B66DC-11F2-403E-8C59-B139B5C354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432"/>
          <a:stretch/>
        </p:blipFill>
        <p:spPr bwMode="auto">
          <a:xfrm>
            <a:off x="-2" y="3563172"/>
            <a:ext cx="9144001" cy="3300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ADA0A5F-C683-4580-A7DC-A7642AC95F6D}"/>
              </a:ext>
            </a:extLst>
          </p:cNvPr>
          <p:cNvSpPr/>
          <p:nvPr/>
        </p:nvSpPr>
        <p:spPr>
          <a:xfrm>
            <a:off x="3198594" y="6550223"/>
            <a:ext cx="60487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https://ai.googleblog.com/2015/06/inceptionism-going-deeper-into-neural.html</a:t>
            </a:r>
          </a:p>
        </p:txBody>
      </p:sp>
    </p:spTree>
    <p:extLst>
      <p:ext uri="{BB962C8B-B14F-4D97-AF65-F5344CB8AC3E}">
        <p14:creationId xmlns:p14="http://schemas.microsoft.com/office/powerpoint/2010/main" val="1228128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>
                    <a:lumMod val="75000"/>
                  </a:schemeClr>
                </a:solidFill>
              </a:rPr>
              <a:t>Naturalness</a:t>
            </a:r>
          </a:p>
        </p:txBody>
      </p:sp>
      <p:pic>
        <p:nvPicPr>
          <p:cNvPr id="4" name="Picture 6" descr="Image result for leafs">
            <a:extLst>
              <a:ext uri="{FF2B5EF4-FFF2-40B4-BE49-F238E27FC236}">
                <a16:creationId xmlns:a16="http://schemas.microsoft.com/office/drawing/2014/main" id="{766AA2C1-2FCE-457C-A432-CBB88DA52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953" y="15639"/>
            <a:ext cx="2406047" cy="3615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5F218E-6153-4BEA-A272-1CEDB4AF2D74}"/>
              </a:ext>
            </a:extLst>
          </p:cNvPr>
          <p:cNvSpPr txBox="1"/>
          <p:nvPr/>
        </p:nvSpPr>
        <p:spPr>
          <a:xfrm>
            <a:off x="1454937" y="1823461"/>
            <a:ext cx="6234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Patterns to the Chaos</a:t>
            </a:r>
          </a:p>
        </p:txBody>
      </p:sp>
      <p:pic>
        <p:nvPicPr>
          <p:cNvPr id="4100" name="Picture 4" descr="Image result for long arm illusion photo">
            <a:extLst>
              <a:ext uri="{FF2B5EF4-FFF2-40B4-BE49-F238E27FC236}">
                <a16:creationId xmlns:a16="http://schemas.microsoft.com/office/drawing/2014/main" id="{A6D666DB-F690-4D1E-85B9-5DA98FC70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8351" y="3091879"/>
            <a:ext cx="5387297" cy="3515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8471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>
                    <a:lumMod val="75000"/>
                  </a:schemeClr>
                </a:solidFill>
              </a:rPr>
              <a:t>Naturalness</a:t>
            </a:r>
          </a:p>
        </p:txBody>
      </p:sp>
      <p:pic>
        <p:nvPicPr>
          <p:cNvPr id="4" name="Picture 6" descr="Image result for leafs">
            <a:extLst>
              <a:ext uri="{FF2B5EF4-FFF2-40B4-BE49-F238E27FC236}">
                <a16:creationId xmlns:a16="http://schemas.microsoft.com/office/drawing/2014/main" id="{766AA2C1-2FCE-457C-A432-CBB88DA52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953" y="15639"/>
            <a:ext cx="2406047" cy="3615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75E844-1F3C-4DC8-94EA-4527BE366192}"/>
              </a:ext>
            </a:extLst>
          </p:cNvPr>
          <p:cNvSpPr txBox="1"/>
          <p:nvPr/>
        </p:nvSpPr>
        <p:spPr>
          <a:xfrm>
            <a:off x="1454937" y="3980770"/>
            <a:ext cx="6234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Old English Text MT" panose="03040902040508030806" pitchFamily="66" charset="0"/>
              </a:rPr>
              <a:t>To be or not to __?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363FD5-0F07-4FE9-B669-4600916456FD}"/>
              </a:ext>
            </a:extLst>
          </p:cNvPr>
          <p:cNvSpPr txBox="1"/>
          <p:nvPr/>
        </p:nvSpPr>
        <p:spPr>
          <a:xfrm>
            <a:off x="1454937" y="1823461"/>
            <a:ext cx="6234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Patterns to the Chaos</a:t>
            </a:r>
          </a:p>
        </p:txBody>
      </p:sp>
    </p:spTree>
    <p:extLst>
      <p:ext uri="{BB962C8B-B14F-4D97-AF65-F5344CB8AC3E}">
        <p14:creationId xmlns:p14="http://schemas.microsoft.com/office/powerpoint/2010/main" val="2242175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gradFill flip="none" rotWithShape="1">
                  <a:gsLst>
                    <a:gs pos="0">
                      <a:schemeClr val="bg1">
                        <a:lumMod val="65000"/>
                        <a:shade val="30000"/>
                        <a:satMod val="115000"/>
                      </a:schemeClr>
                    </a:gs>
                    <a:gs pos="50000">
                      <a:schemeClr val="bg1">
                        <a:lumMod val="65000"/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  <a:lumMod val="60000"/>
                      </a:schemeClr>
                    </a:gs>
                  </a:gsLst>
                  <a:lin ang="2700000" scaled="1"/>
                  <a:tileRect/>
                </a:gradFill>
              </a:rPr>
              <a:t>Proofs</a:t>
            </a:r>
            <a:endParaRPr lang="en-US" sz="5400" dirty="0"/>
          </a:p>
        </p:txBody>
      </p:sp>
      <p:pic>
        <p:nvPicPr>
          <p:cNvPr id="9" name="Picture 4" descr="Image result for lock chain">
            <a:extLst>
              <a:ext uri="{FF2B5EF4-FFF2-40B4-BE49-F238E27FC236}">
                <a16:creationId xmlns:a16="http://schemas.microsoft.com/office/drawing/2014/main" id="{EB015A28-57E5-4C5B-BDA9-85D0437DD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890931">
            <a:off x="-1140383" y="2334114"/>
            <a:ext cx="3276235" cy="2055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0E0A7E-1B14-46F8-818D-317FF984A440}"/>
              </a:ext>
            </a:extLst>
          </p:cNvPr>
          <p:cNvSpPr txBox="1"/>
          <p:nvPr/>
        </p:nvSpPr>
        <p:spPr>
          <a:xfrm>
            <a:off x="1746972" y="1833971"/>
            <a:ext cx="56500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Capturing Certainty</a:t>
            </a:r>
          </a:p>
        </p:txBody>
      </p:sp>
    </p:spTree>
    <p:extLst>
      <p:ext uri="{BB962C8B-B14F-4D97-AF65-F5344CB8AC3E}">
        <p14:creationId xmlns:p14="http://schemas.microsoft.com/office/powerpoint/2010/main" val="3560124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gradFill flip="none" rotWithShape="1">
                  <a:gsLst>
                    <a:gs pos="0">
                      <a:schemeClr val="bg1">
                        <a:lumMod val="65000"/>
                        <a:shade val="30000"/>
                        <a:satMod val="115000"/>
                      </a:schemeClr>
                    </a:gs>
                    <a:gs pos="50000">
                      <a:schemeClr val="bg1">
                        <a:lumMod val="65000"/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  <a:lumMod val="60000"/>
                      </a:schemeClr>
                    </a:gs>
                  </a:gsLst>
                  <a:lin ang="2700000" scaled="1"/>
                  <a:tileRect/>
                </a:gradFill>
              </a:rPr>
              <a:t>Proofs</a:t>
            </a:r>
            <a:endParaRPr lang="en-US" sz="5400" dirty="0"/>
          </a:p>
        </p:txBody>
      </p:sp>
      <p:pic>
        <p:nvPicPr>
          <p:cNvPr id="9" name="Picture 4" descr="Image result for lock chain">
            <a:extLst>
              <a:ext uri="{FF2B5EF4-FFF2-40B4-BE49-F238E27FC236}">
                <a16:creationId xmlns:a16="http://schemas.microsoft.com/office/drawing/2014/main" id="{EB015A28-57E5-4C5B-BDA9-85D0437DD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890931">
            <a:off x="-1140383" y="2334114"/>
            <a:ext cx="3276235" cy="2055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0E0A7E-1B14-46F8-818D-317FF984A440}"/>
              </a:ext>
            </a:extLst>
          </p:cNvPr>
          <p:cNvSpPr txBox="1"/>
          <p:nvPr/>
        </p:nvSpPr>
        <p:spPr>
          <a:xfrm>
            <a:off x="1746972" y="1833971"/>
            <a:ext cx="56500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Capturing Certainty</a:t>
            </a:r>
          </a:p>
        </p:txBody>
      </p:sp>
      <p:pic>
        <p:nvPicPr>
          <p:cNvPr id="3078" name="Picture 6" descr="Image result for qed math proof photo book">
            <a:extLst>
              <a:ext uri="{FF2B5EF4-FFF2-40B4-BE49-F238E27FC236}">
                <a16:creationId xmlns:a16="http://schemas.microsoft.com/office/drawing/2014/main" id="{63B643BA-8FB1-4978-B931-17ACB1119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641" y="2869053"/>
            <a:ext cx="6316717" cy="384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1504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gradFill flip="none" rotWithShape="1">
                  <a:gsLst>
                    <a:gs pos="0">
                      <a:schemeClr val="bg1">
                        <a:lumMod val="65000"/>
                        <a:shade val="30000"/>
                        <a:satMod val="115000"/>
                      </a:schemeClr>
                    </a:gs>
                    <a:gs pos="50000">
                      <a:schemeClr val="bg1">
                        <a:lumMod val="65000"/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  <a:lumMod val="60000"/>
                      </a:schemeClr>
                    </a:gs>
                  </a:gsLst>
                  <a:lin ang="2700000" scaled="1"/>
                  <a:tileRect/>
                </a:gradFill>
              </a:rPr>
              <a:t>Proofs</a:t>
            </a:r>
            <a:endParaRPr lang="en-US" sz="5400" dirty="0"/>
          </a:p>
        </p:txBody>
      </p:sp>
      <p:pic>
        <p:nvPicPr>
          <p:cNvPr id="9" name="Picture 4" descr="Image result for lock chain">
            <a:extLst>
              <a:ext uri="{FF2B5EF4-FFF2-40B4-BE49-F238E27FC236}">
                <a16:creationId xmlns:a16="http://schemas.microsoft.com/office/drawing/2014/main" id="{EB015A28-57E5-4C5B-BDA9-85D0437DD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890931">
            <a:off x="-1140383" y="2334114"/>
            <a:ext cx="3276235" cy="2055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0E0A7E-1B14-46F8-818D-317FF984A440}"/>
              </a:ext>
            </a:extLst>
          </p:cNvPr>
          <p:cNvSpPr txBox="1"/>
          <p:nvPr/>
        </p:nvSpPr>
        <p:spPr>
          <a:xfrm>
            <a:off x="1746972" y="1833971"/>
            <a:ext cx="56500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Capturing Certainty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E2CEBF-739F-48AF-8053-3B8D483E61A2}"/>
              </a:ext>
            </a:extLst>
          </p:cNvPr>
          <p:cNvSpPr/>
          <p:nvPr/>
        </p:nvSpPr>
        <p:spPr>
          <a:xfrm>
            <a:off x="2737945" y="6211669"/>
            <a:ext cx="64901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https://media.npr.org/assets/img/2016/03/17/ap_9801060667_wide-7181f391d24454a1662c7edd0077a48197f4ffb4-s800-c85.jpg</a:t>
            </a:r>
          </a:p>
        </p:txBody>
      </p:sp>
      <p:pic>
        <p:nvPicPr>
          <p:cNvPr id="14338" name="Picture 2" descr="Image result for fermat's last theorem">
            <a:extLst>
              <a:ext uri="{FF2B5EF4-FFF2-40B4-BE49-F238E27FC236}">
                <a16:creationId xmlns:a16="http://schemas.microsoft.com/office/drawing/2014/main" id="{50DA9E17-5003-451F-8E1E-1C3282CF9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972" y="2723074"/>
            <a:ext cx="6223540" cy="3500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600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gradFill flip="none" rotWithShape="1">
                  <a:gsLst>
                    <a:gs pos="0">
                      <a:schemeClr val="bg1">
                        <a:lumMod val="65000"/>
                        <a:shade val="30000"/>
                        <a:satMod val="115000"/>
                      </a:schemeClr>
                    </a:gs>
                    <a:gs pos="50000">
                      <a:schemeClr val="bg1">
                        <a:lumMod val="65000"/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  <a:lumMod val="60000"/>
                      </a:schemeClr>
                    </a:gs>
                  </a:gsLst>
                  <a:lin ang="2700000" scaled="1"/>
                  <a:tileRect/>
                </a:gradFill>
              </a:rPr>
              <a:t>Proofs</a:t>
            </a:r>
            <a:endParaRPr lang="en-US" sz="5400" dirty="0"/>
          </a:p>
        </p:txBody>
      </p:sp>
      <p:pic>
        <p:nvPicPr>
          <p:cNvPr id="9" name="Picture 4" descr="Image result for lock chain">
            <a:extLst>
              <a:ext uri="{FF2B5EF4-FFF2-40B4-BE49-F238E27FC236}">
                <a16:creationId xmlns:a16="http://schemas.microsoft.com/office/drawing/2014/main" id="{EB015A28-57E5-4C5B-BDA9-85D0437DD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890931">
            <a:off x="-1140383" y="2334114"/>
            <a:ext cx="3276235" cy="2055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0E0A7E-1B14-46F8-818D-317FF984A440}"/>
              </a:ext>
            </a:extLst>
          </p:cNvPr>
          <p:cNvSpPr txBox="1"/>
          <p:nvPr/>
        </p:nvSpPr>
        <p:spPr>
          <a:xfrm>
            <a:off x="1746972" y="1833971"/>
            <a:ext cx="56500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Capturing Certainty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E50B72-DE64-42F1-9221-04473596C9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02" t="29950" r="7719" b="29617"/>
          <a:stretch/>
        </p:blipFill>
        <p:spPr>
          <a:xfrm>
            <a:off x="730006" y="3647089"/>
            <a:ext cx="8460882" cy="28773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8E2CEBF-739F-48AF-8053-3B8D483E61A2}"/>
              </a:ext>
            </a:extLst>
          </p:cNvPr>
          <p:cNvSpPr/>
          <p:nvPr/>
        </p:nvSpPr>
        <p:spPr>
          <a:xfrm>
            <a:off x="3883573" y="6513894"/>
            <a:ext cx="6490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https://coq.inria.fr/refman/practical-tools/coqide.html</a:t>
            </a:r>
          </a:p>
        </p:txBody>
      </p:sp>
    </p:spTree>
    <p:extLst>
      <p:ext uri="{BB962C8B-B14F-4D97-AF65-F5344CB8AC3E}">
        <p14:creationId xmlns:p14="http://schemas.microsoft.com/office/powerpoint/2010/main" val="2549792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FE29-A27B-433F-8AE7-18E67827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Opposites?</a:t>
            </a:r>
          </a:p>
        </p:txBody>
      </p:sp>
      <p:pic>
        <p:nvPicPr>
          <p:cNvPr id="4" name="Picture 6" descr="Image result for leafs">
            <a:extLst>
              <a:ext uri="{FF2B5EF4-FFF2-40B4-BE49-F238E27FC236}">
                <a16:creationId xmlns:a16="http://schemas.microsoft.com/office/drawing/2014/main" id="{8880D0D3-6432-406C-B796-D4DE06B48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953" y="-45492"/>
            <a:ext cx="2406047" cy="3615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0B433A-1C91-4235-A677-3597AF888D0E}"/>
              </a:ext>
            </a:extLst>
          </p:cNvPr>
          <p:cNvSpPr txBox="1"/>
          <p:nvPr/>
        </p:nvSpPr>
        <p:spPr>
          <a:xfrm>
            <a:off x="1914010" y="1822477"/>
            <a:ext cx="53159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We are the ones</a:t>
            </a:r>
          </a:p>
          <a:p>
            <a:pPr algn="ctr"/>
            <a:r>
              <a:rPr lang="en-US" sz="5400" dirty="0"/>
              <a:t>Writing the Proofs</a:t>
            </a:r>
          </a:p>
        </p:txBody>
      </p:sp>
      <p:pic>
        <p:nvPicPr>
          <p:cNvPr id="7" name="Picture 4" descr="Image result for lock chain">
            <a:extLst>
              <a:ext uri="{FF2B5EF4-FFF2-40B4-BE49-F238E27FC236}">
                <a16:creationId xmlns:a16="http://schemas.microsoft.com/office/drawing/2014/main" id="{66478BF2-CAA5-4B7C-BDAA-C4A917E79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890931">
            <a:off x="-1140383" y="2334114"/>
            <a:ext cx="3276235" cy="2055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971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9090</TotalTime>
  <Words>257</Words>
  <Application>Microsoft Office PowerPoint</Application>
  <PresentationFormat>On-screen Show (4:3)</PresentationFormat>
  <Paragraphs>65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Old English Text MT</vt:lpstr>
      <vt:lpstr>Office Theme</vt:lpstr>
      <vt:lpstr>On the Naturalness of Proofs</vt:lpstr>
      <vt:lpstr>Naturalness</vt:lpstr>
      <vt:lpstr>Naturalness</vt:lpstr>
      <vt:lpstr>Naturalness</vt:lpstr>
      <vt:lpstr>Proofs</vt:lpstr>
      <vt:lpstr>Proofs</vt:lpstr>
      <vt:lpstr>Proofs</vt:lpstr>
      <vt:lpstr>Proofs</vt:lpstr>
      <vt:lpstr>Opposites?</vt:lpstr>
      <vt:lpstr>The Details</vt:lpstr>
      <vt:lpstr>The Proofs</vt:lpstr>
      <vt:lpstr>The Proofs</vt:lpstr>
      <vt:lpstr>The Models</vt:lpstr>
      <vt:lpstr>Results</vt:lpstr>
      <vt:lpstr>Results</vt:lpstr>
      <vt:lpstr>Vision</vt:lpstr>
      <vt:lpstr>Vision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for Type Inference</dc:title>
  <dc:creator>Vincent Hellendoorn</dc:creator>
  <cp:lastModifiedBy>Vincent Hellendoorn</cp:lastModifiedBy>
  <cp:revision>255</cp:revision>
  <dcterms:created xsi:type="dcterms:W3CDTF">2018-01-31T17:41:11Z</dcterms:created>
  <dcterms:modified xsi:type="dcterms:W3CDTF">2018-11-07T16:06:59Z</dcterms:modified>
</cp:coreProperties>
</file>

<file path=docProps/thumbnail.jpeg>
</file>